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77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69" r:id="rId15"/>
    <p:sldId id="271" r:id="rId16"/>
    <p:sldId id="272" r:id="rId17"/>
    <p:sldId id="270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Shape 2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9" name="Shape 2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9" name="Shape 2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350092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9" name="Shape 2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63843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3" name="Shape 2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440324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9" name="Shape 2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58065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4717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May 1, 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ECEN 5623 | Object detection and tracking system | Vignesh, Vihanga, Vishal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634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May 1, 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ECEN 5623 | Object detection and tracking system | Vignesh, Vihanga, Vishal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859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May 1, 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ECEN 5623 | Object detection and tracking system | Vignesh, Vihanga, Vishal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747545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May 1, 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ECEN 5623 | Object detection and tracking system | Vignesh, Vihanga, Vishal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8351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May 1, 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ECEN 5623 | Object detection and tracking system | Vignesh, Vihanga, Vishal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681909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May 1, 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ECEN 5623 | Object detection and tracking system | Vignesh, Vihanga, Vishal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9202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May 1, 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ECEN 5623 | Object detection and tracking system | Vignesh, Vihanga, Vishal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4927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May 1, 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ECEN 5623 | Object detection and tracking system | Vignesh, Vihanga, Vishal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245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May 1, 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ECEN 5623 | Object detection and tracking system | Vignesh, Vihanga, Vishal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793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May 1, 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ECEN 5623 | Object detection and tracking system | Vignesh, Vihanga, Vishal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074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May 1, 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ECEN 5623 | Object detection and tracking system | Vignesh, Vihanga, Vishal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914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May 1, 2018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ECEN 5623 | Object detection and tracking system | Vignesh, Vihanga, Vishal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499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May 1, 2018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ECEN 5623 | Object detection and tracking system | Vignesh, Vihanga, Vishal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012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May 1, 2018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ECEN 5623 | Object detection and tracking system | Vignesh, Vihanga, Vishal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732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May 1, 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ECEN 5623 | Object detection and tracking system | Vignesh, Vihanga, Vishal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902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May 1, 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ECEN 5623 | Object detection and tracking system | Vignesh, Vihanga, Vishal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342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May 1, 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ECEN 5623 | Object detection and tracking system | Vignesh, Vihanga, Vishal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712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ircuit board&#10;&#10;Description generated with very high confidence">
            <a:extLst>
              <a:ext uri="{FF2B5EF4-FFF2-40B4-BE49-F238E27FC236}">
                <a16:creationId xmlns:a16="http://schemas.microsoft.com/office/drawing/2014/main" id="{FD6058F2-32BE-4764-B133-71B4E012FC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113" t="497" r="679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A57C1A16-B8AB-4D99-A195-A38F556A6486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F8A9B20B-D1DD-4573-B5EC-558029519236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1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3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5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7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9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1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3" name="Shape 143"/>
          <p:cNvSpPr txBox="1">
            <a:spLocks noGrp="1"/>
          </p:cNvSpPr>
          <p:nvPr>
            <p:ph type="ctrTitle"/>
          </p:nvPr>
        </p:nvSpPr>
        <p:spPr>
          <a:xfrm>
            <a:off x="416560" y="1993803"/>
            <a:ext cx="4968240" cy="1219307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</a:pPr>
            <a:r>
              <a:rPr lang="en-US" sz="40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Object Detection And Tracking</a:t>
            </a:r>
            <a:endParaRPr lang="en-US" sz="4000" dirty="0"/>
          </a:p>
        </p:txBody>
      </p:sp>
      <p:sp>
        <p:nvSpPr>
          <p:cNvPr id="144" name="Shape 144"/>
          <p:cNvSpPr txBox="1">
            <a:spLocks noGrp="1"/>
          </p:cNvSpPr>
          <p:nvPr>
            <p:ph type="subTitle" idx="1"/>
          </p:nvPr>
        </p:nvSpPr>
        <p:spPr>
          <a:xfrm>
            <a:off x="1224591" y="3401156"/>
            <a:ext cx="4079721" cy="1096901"/>
          </a:xfrm>
          <a:prstGeom prst="rect">
            <a:avLst/>
          </a:prstGeom>
        </p:spPr>
        <p:txBody>
          <a:bodyPr spcFirstLastPara="1" lIns="91425" tIns="45700" rIns="91425" bIns="45700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None/>
            </a:pPr>
            <a:r>
              <a:rPr lang="en-US" sz="2200" b="1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Vignesh Jayaram</a:t>
            </a:r>
            <a:endParaRPr lang="en-US" sz="2200" dirty="0"/>
          </a:p>
          <a:p>
            <a:pPr marL="0" marR="0" lvl="0" indent="0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None/>
            </a:pPr>
            <a:r>
              <a:rPr lang="en-US" sz="2200" b="1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Vihanga Bare</a:t>
            </a:r>
            <a:endParaRPr lang="en-US" sz="2200" dirty="0"/>
          </a:p>
          <a:p>
            <a:pPr marL="0" marR="0" lvl="0" indent="0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None/>
            </a:pPr>
            <a:r>
              <a:rPr lang="en-US" sz="2200" b="1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Vishal Vishnani</a:t>
            </a:r>
            <a:endParaRPr lang="en-US" sz="2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" grpId="0"/>
      <p:bldP spid="144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>
            <a:spLocks noGrp="1"/>
          </p:cNvSpPr>
          <p:nvPr>
            <p:ph type="title"/>
          </p:nvPr>
        </p:nvSpPr>
        <p:spPr>
          <a:xfrm>
            <a:off x="260550" y="269025"/>
            <a:ext cx="8596800" cy="7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Feasibility Analysis</a:t>
            </a:r>
            <a:endParaRPr dirty="0"/>
          </a:p>
        </p:txBody>
      </p:sp>
      <p:sp>
        <p:nvSpPr>
          <p:cNvPr id="211" name="Shape 211"/>
          <p:cNvSpPr txBox="1">
            <a:spLocks noGrp="1"/>
          </p:cNvSpPr>
          <p:nvPr>
            <p:ph idx="1"/>
          </p:nvPr>
        </p:nvSpPr>
        <p:spPr>
          <a:xfrm>
            <a:off x="308600" y="920400"/>
            <a:ext cx="10314300" cy="55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accent1"/>
                </a:solidFill>
              </a:rPr>
              <a:t>Utilization factor by RM LUB Analysis</a:t>
            </a:r>
            <a:endParaRPr b="1" dirty="0"/>
          </a:p>
          <a:p>
            <a:pPr marL="0" lvl="0" indent="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200" dirty="0"/>
          </a:p>
          <a:p>
            <a:pPr marL="0" lvl="0" indent="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 dirty="0"/>
              <a:t>	</a:t>
            </a:r>
            <a:endParaRPr sz="2200" dirty="0"/>
          </a:p>
          <a:p>
            <a:pPr marL="88900" lvl="0" indent="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200"/>
              <a:buNone/>
            </a:pPr>
            <a:r>
              <a:rPr lang="en-US" sz="2200" dirty="0"/>
              <a:t>For our service set, (C1/T1) + (C2/T2) + (C3/T3) </a:t>
            </a:r>
            <a:endParaRPr sz="2200" dirty="0"/>
          </a:p>
          <a:p>
            <a:pPr marL="0" lvl="0" indent="45720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 dirty="0"/>
              <a:t>= (177/215) + (7/215) + (18/215)</a:t>
            </a:r>
            <a:endParaRPr sz="2200" dirty="0"/>
          </a:p>
          <a:p>
            <a:pPr marL="0" lvl="0" indent="45720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 dirty="0"/>
              <a:t>= 0.9395 </a:t>
            </a:r>
            <a:r>
              <a:rPr lang="en-US" sz="2200" b="1" dirty="0">
                <a:solidFill>
                  <a:schemeClr val="accent1"/>
                </a:solidFill>
              </a:rPr>
              <a:t>(94%)</a:t>
            </a:r>
            <a:endParaRPr sz="2200" b="1" dirty="0">
              <a:solidFill>
                <a:schemeClr val="accent1"/>
              </a:solidFill>
            </a:endParaRPr>
          </a:p>
          <a:p>
            <a:pPr marL="88900" lvl="0" indent="0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200"/>
              <a:buNone/>
            </a:pPr>
            <a:r>
              <a:rPr lang="en-US" sz="2200" dirty="0"/>
              <a:t>m(2</a:t>
            </a:r>
            <a:r>
              <a:rPr lang="en-US" sz="3000" baseline="30000" dirty="0"/>
              <a:t>(1⁄m)</a:t>
            </a:r>
            <a:r>
              <a:rPr lang="en-US" sz="2200" dirty="0"/>
              <a:t>  -1) </a:t>
            </a:r>
            <a:r>
              <a:rPr lang="en-US" sz="2200"/>
              <a:t>= 3(2</a:t>
            </a:r>
            <a:r>
              <a:rPr lang="en-US" sz="3000" baseline="30000"/>
              <a:t>(1</a:t>
            </a:r>
            <a:r>
              <a:rPr lang="en-US" sz="3000" baseline="30000" dirty="0"/>
              <a:t>⁄3)</a:t>
            </a:r>
            <a:r>
              <a:rPr lang="en-US" sz="2200" dirty="0"/>
              <a:t>  -1) = 0.78 = </a:t>
            </a:r>
            <a:r>
              <a:rPr lang="en-US" sz="2200" b="1" dirty="0">
                <a:solidFill>
                  <a:schemeClr val="accent1"/>
                </a:solidFill>
              </a:rPr>
              <a:t>(78%)</a:t>
            </a:r>
            <a:endParaRPr sz="2200" b="1" dirty="0">
              <a:solidFill>
                <a:schemeClr val="accent1"/>
              </a:solidFill>
            </a:endParaRPr>
          </a:p>
          <a:p>
            <a:pPr marL="889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sz="2200" dirty="0"/>
              <a:t>RM LUB is not satisfied however it </a:t>
            </a:r>
            <a:r>
              <a:rPr lang="en-US" sz="2200" b="1" dirty="0">
                <a:solidFill>
                  <a:schemeClr val="accent1"/>
                </a:solidFill>
              </a:rPr>
              <a:t>only a sufficient</a:t>
            </a:r>
            <a:r>
              <a:rPr lang="en-US" sz="2200" dirty="0"/>
              <a:t> test</a:t>
            </a:r>
            <a:endParaRPr sz="2200" dirty="0"/>
          </a:p>
          <a:p>
            <a:pPr marL="889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sz="2200" dirty="0"/>
              <a:t>Our service set is </a:t>
            </a:r>
            <a:r>
              <a:rPr lang="en-US" sz="2200" b="1" dirty="0">
                <a:solidFill>
                  <a:schemeClr val="accent1"/>
                </a:solidFill>
              </a:rPr>
              <a:t>FEASIBLE</a:t>
            </a:r>
            <a:r>
              <a:rPr lang="en-US" sz="2200" dirty="0"/>
              <a:t> by Scheduling point and Completion time tests which are </a:t>
            </a:r>
            <a:r>
              <a:rPr lang="en-US" sz="2200" b="1" dirty="0">
                <a:solidFill>
                  <a:schemeClr val="accent1"/>
                </a:solidFill>
              </a:rPr>
              <a:t>necessary and sufficient for feasibility</a:t>
            </a:r>
            <a:endParaRPr sz="2200" b="1" dirty="0">
              <a:solidFill>
                <a:schemeClr val="accent1"/>
              </a:solidFill>
            </a:endParaRPr>
          </a:p>
        </p:txBody>
      </p:sp>
      <p:sp>
        <p:nvSpPr>
          <p:cNvPr id="212" name="Shape 212"/>
          <p:cNvSpPr txBox="1">
            <a:spLocks noGrp="1"/>
          </p:cNvSpPr>
          <p:nvPr>
            <p:ph type="body" idx="4294967295"/>
          </p:nvPr>
        </p:nvSpPr>
        <p:spPr>
          <a:xfrm>
            <a:off x="3727400" y="2158487"/>
            <a:ext cx="7700963" cy="5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200" i="1" dirty="0">
                <a:solidFill>
                  <a:schemeClr val="accent1"/>
                </a:solidFill>
              </a:rPr>
              <a:t>Ref: Real Time Embedded Systems by Prof. Sam </a:t>
            </a:r>
            <a:r>
              <a:rPr lang="en-US" sz="1200" i="1" dirty="0" err="1">
                <a:solidFill>
                  <a:schemeClr val="accent1"/>
                </a:solidFill>
              </a:rPr>
              <a:t>Siewert</a:t>
            </a:r>
            <a:endParaRPr sz="1200" i="1" dirty="0">
              <a:solidFill>
                <a:schemeClr val="accent1"/>
              </a:solidFill>
            </a:endParaRPr>
          </a:p>
        </p:txBody>
      </p:sp>
      <p:pic>
        <p:nvPicPr>
          <p:cNvPr id="213" name="Shape 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925" y="1742875"/>
            <a:ext cx="3206150" cy="831225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6B11648B-46E8-4261-AC46-EC409F223A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68451" y="6478682"/>
            <a:ext cx="1142126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May 1, 2018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FF1EC197-6321-4450-B7A1-A7A73E994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70838" y="6478682"/>
            <a:ext cx="6297612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ECEN 5623 | Object detection and tracking system | Vignesh, Vihanga, Vishal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0132D34B-B51F-4013-92AD-2C8EC9C30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4167" y="6478682"/>
            <a:ext cx="683339" cy="365125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1" smtClean="0">
                <a:solidFill>
                  <a:srgbClr val="002060"/>
                </a:solidFill>
              </a:rPr>
              <a:t>10</a:t>
            </a:fld>
            <a:endParaRPr lang="en-US" sz="1200" b="1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75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75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0"/>
      <p:bldP spid="2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>
            <a:spLocks noGrp="1"/>
          </p:cNvSpPr>
          <p:nvPr>
            <p:ph type="title"/>
          </p:nvPr>
        </p:nvSpPr>
        <p:spPr>
          <a:xfrm>
            <a:off x="260550" y="269025"/>
            <a:ext cx="8596800" cy="7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Feasibility Analysis</a:t>
            </a:r>
            <a:endParaRPr dirty="0"/>
          </a:p>
        </p:txBody>
      </p:sp>
      <p:sp>
        <p:nvSpPr>
          <p:cNvPr id="202" name="Shape 202"/>
          <p:cNvSpPr txBox="1">
            <a:spLocks noGrp="1"/>
          </p:cNvSpPr>
          <p:nvPr>
            <p:ph idx="1"/>
          </p:nvPr>
        </p:nvSpPr>
        <p:spPr>
          <a:xfrm>
            <a:off x="286725" y="752625"/>
            <a:ext cx="88824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accent1"/>
                </a:solidFill>
              </a:rPr>
              <a:t>Scheduling Point and Completion Time Test Results</a:t>
            </a:r>
            <a:endParaRPr sz="2600" b="1" dirty="0">
              <a:solidFill>
                <a:schemeClr val="accent1"/>
              </a:solidFill>
            </a:endParaRPr>
          </a:p>
        </p:txBody>
      </p:sp>
      <p:pic>
        <p:nvPicPr>
          <p:cNvPr id="203" name="Shape 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125" y="1482175"/>
            <a:ext cx="8418225" cy="227165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04" name="Shape 204"/>
          <p:cNvPicPr preferRelativeResize="0"/>
          <p:nvPr/>
        </p:nvPicPr>
        <p:blipFill rotWithShape="1">
          <a:blip r:embed="rId4">
            <a:alphaModFix/>
          </a:blip>
          <a:srcRect r="5446"/>
          <a:stretch/>
        </p:blipFill>
        <p:spPr>
          <a:xfrm>
            <a:off x="441800" y="4572000"/>
            <a:ext cx="8418225" cy="199445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05" name="Shape 205"/>
          <p:cNvSpPr txBox="1"/>
          <p:nvPr/>
        </p:nvSpPr>
        <p:spPr>
          <a:xfrm>
            <a:off x="286725" y="3955675"/>
            <a:ext cx="7051800" cy="4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Timing Diagram</a:t>
            </a:r>
            <a:endParaRPr sz="2600" b="1" dirty="0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ACA784CA-92E3-4CF6-946C-AB7C7767DB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68451" y="6478682"/>
            <a:ext cx="1142126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May 1, 2018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2B3260F6-BF97-4F75-B9D3-3171F5C8B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70838" y="6478682"/>
            <a:ext cx="6297612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ECEN 5623 | Object detection and tracking system | Vignesh, Vihanga, Vishal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62795B66-7FB1-48DA-B664-6185701EF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4167" y="6478682"/>
            <a:ext cx="683339" cy="365125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1" smtClean="0">
                <a:solidFill>
                  <a:srgbClr val="002060"/>
                </a:solidFill>
              </a:rPr>
              <a:t>11</a:t>
            </a:fld>
            <a:endParaRPr lang="en-US" sz="1200" b="1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75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75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475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975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1" grpId="0"/>
      <p:bldP spid="202" grpId="0" build="p"/>
      <p:bldP spid="20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>
            <a:spLocks noGrp="1"/>
          </p:cNvSpPr>
          <p:nvPr>
            <p:ph type="title"/>
          </p:nvPr>
        </p:nvSpPr>
        <p:spPr>
          <a:xfrm>
            <a:off x="265300" y="285950"/>
            <a:ext cx="8596800" cy="97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Feasibility Analysis</a:t>
            </a:r>
            <a:endParaRPr dirty="0"/>
          </a:p>
        </p:txBody>
      </p:sp>
      <p:sp>
        <p:nvSpPr>
          <p:cNvPr id="219" name="Shape 219"/>
          <p:cNvSpPr txBox="1">
            <a:spLocks noGrp="1"/>
          </p:cNvSpPr>
          <p:nvPr>
            <p:ph idx="1"/>
          </p:nvPr>
        </p:nvSpPr>
        <p:spPr>
          <a:xfrm>
            <a:off x="253375" y="885300"/>
            <a:ext cx="108036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chemeClr val="accent1"/>
                </a:solidFill>
              </a:rPr>
              <a:t>Cheddar Analysis Results</a:t>
            </a:r>
            <a:endParaRPr sz="2600" dirty="0">
              <a:solidFill>
                <a:schemeClr val="accent1"/>
              </a:solidFill>
            </a:endParaRPr>
          </a:p>
          <a:p>
            <a:pPr marL="0" lvl="0" indent="0">
              <a:spcBef>
                <a:spcPts val="1000"/>
              </a:spcBef>
              <a:spcAft>
                <a:spcPts val="0"/>
              </a:spcAft>
              <a:buNone/>
            </a:pPr>
            <a:endParaRPr sz="2600" dirty="0">
              <a:solidFill>
                <a:schemeClr val="accent1"/>
              </a:solidFill>
            </a:endParaRPr>
          </a:p>
        </p:txBody>
      </p:sp>
      <p:pic>
        <p:nvPicPr>
          <p:cNvPr id="220" name="Shape 2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550" y="1637975"/>
            <a:ext cx="10541100" cy="4854175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D7BB1BE6-E2AA-4896-83C4-18B033E64B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68451" y="6478682"/>
            <a:ext cx="1142126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May 1, 2018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096B57A-CC38-434C-BE88-3034723BC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70838" y="6478682"/>
            <a:ext cx="6297612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ECEN 5623 | Object detection and tracking system | Vignesh, Vihanga, Vishal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29203090-330C-4DFC-8E07-BE19420BC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4167" y="6478682"/>
            <a:ext cx="683339" cy="365125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1" smtClean="0">
                <a:solidFill>
                  <a:srgbClr val="002060"/>
                </a:solidFill>
              </a:rPr>
              <a:t>12</a:t>
            </a:fld>
            <a:endParaRPr lang="en-US" sz="1200" b="1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75"/>
                            </p:stCondLst>
                            <p:childTnLst>
                              <p:par>
                                <p:cTn id="8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9" dur="indefinite"/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25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8" grpId="0"/>
      <p:bldP spid="219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>
            <a:spLocks noGrp="1"/>
          </p:cNvSpPr>
          <p:nvPr>
            <p:ph type="title"/>
          </p:nvPr>
        </p:nvSpPr>
        <p:spPr>
          <a:xfrm>
            <a:off x="215420" y="175965"/>
            <a:ext cx="8325300" cy="7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en-US" sz="3400" dirty="0"/>
              <a:t>Proof-of-concept</a:t>
            </a:r>
            <a:endParaRPr sz="3400" dirty="0"/>
          </a:p>
        </p:txBody>
      </p:sp>
      <p:sp>
        <p:nvSpPr>
          <p:cNvPr id="226" name="Shape 226"/>
          <p:cNvSpPr txBox="1">
            <a:spLocks noGrp="1"/>
          </p:cNvSpPr>
          <p:nvPr>
            <p:ph idx="1"/>
          </p:nvPr>
        </p:nvSpPr>
        <p:spPr>
          <a:xfrm>
            <a:off x="307642" y="669497"/>
            <a:ext cx="10038991" cy="5910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7084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Char char="▶"/>
            </a:pPr>
            <a:r>
              <a:rPr lang="en-US" sz="2200" dirty="0"/>
              <a:t>Raspberry Pi Model B for development board with following features:</a:t>
            </a:r>
            <a:endParaRPr sz="2200" dirty="0"/>
          </a:p>
          <a:p>
            <a:pPr marL="1143000" marR="0" lvl="2" indent="-29718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2200"/>
              <a:buChar char="▶"/>
            </a:pPr>
            <a:r>
              <a:rPr lang="en-US" sz="2200" dirty="0"/>
              <a:t>Quad Core 64 bit ARM Cortex A5</a:t>
            </a:r>
            <a:endParaRPr sz="2200" dirty="0"/>
          </a:p>
          <a:p>
            <a:pPr marL="1143000" marR="0" lvl="2" indent="-29718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2200"/>
              <a:buChar char="▶"/>
            </a:pPr>
            <a:r>
              <a:rPr lang="en-US" sz="2200" dirty="0"/>
              <a:t>5 MP Raspberry Pi Camera module with Camera Serial Interface</a:t>
            </a:r>
            <a:endParaRPr sz="2200" dirty="0"/>
          </a:p>
          <a:p>
            <a:pPr marL="1143000" marR="0" lvl="2" indent="-29718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2200"/>
              <a:buChar char="▶"/>
            </a:pPr>
            <a:r>
              <a:rPr lang="en-US" sz="2200" dirty="0"/>
              <a:t>Broadcom GPIO pinout for interfacing with servo motors</a:t>
            </a:r>
            <a:endParaRPr sz="2200" dirty="0"/>
          </a:p>
          <a:p>
            <a:pPr marL="342900" lvl="0" indent="-370840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Char char="▶"/>
            </a:pPr>
            <a:r>
              <a:rPr lang="en-US" sz="2200" dirty="0"/>
              <a:t>OpenCV C++ library features of BGR to HSV, Threshold, Contour detection, Kalman Filter</a:t>
            </a:r>
          </a:p>
          <a:p>
            <a:pPr marL="342900" lvl="0" indent="-370840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Char char="▶"/>
            </a:pPr>
            <a:r>
              <a:rPr lang="en-US" sz="2200" dirty="0"/>
              <a:t>Usage of OpenMP libraries for parallel execution of certain functions</a:t>
            </a:r>
            <a:endParaRPr sz="2200" dirty="0"/>
          </a:p>
          <a:p>
            <a:pPr marL="342900" lvl="0" indent="-370840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Char char="▶"/>
            </a:pPr>
            <a:r>
              <a:rPr lang="en-US" sz="2200" dirty="0"/>
              <a:t>Two 9g Micro servo motors (0 to 180 </a:t>
            </a:r>
            <a:r>
              <a:rPr lang="en-US" sz="2200" dirty="0" err="1"/>
              <a:t>deg</a:t>
            </a:r>
            <a:r>
              <a:rPr lang="en-US" sz="2200" dirty="0"/>
              <a:t>) for movements across X and Y axes</a:t>
            </a:r>
            <a:endParaRPr sz="2200" dirty="0"/>
          </a:p>
          <a:p>
            <a:pPr marL="342900" lvl="0" indent="-370840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Char char="▶"/>
            </a:pPr>
            <a:r>
              <a:rPr lang="en-US" sz="2200" dirty="0"/>
              <a:t>C++ API for interfacing with </a:t>
            </a:r>
            <a:r>
              <a:rPr lang="en-US" sz="2200" dirty="0" err="1"/>
              <a:t>RPi</a:t>
            </a:r>
            <a:r>
              <a:rPr lang="en-US" sz="2200" dirty="0"/>
              <a:t> Cam, GPIO access C library for </a:t>
            </a:r>
            <a:r>
              <a:rPr lang="en-US" sz="2200" dirty="0" err="1"/>
              <a:t>RPi</a:t>
            </a:r>
            <a:r>
              <a:rPr lang="en-US" sz="2200" dirty="0"/>
              <a:t> </a:t>
            </a:r>
            <a:endParaRPr sz="2200" dirty="0"/>
          </a:p>
          <a:p>
            <a:pPr marL="342900" lvl="0" indent="-370840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Char char="▶"/>
            </a:pPr>
            <a:r>
              <a:rPr lang="en-US" sz="2200" dirty="0"/>
              <a:t>Camera mount to facilitate Pan and Tilt movements</a:t>
            </a:r>
            <a:endParaRPr sz="22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</a:pPr>
            <a:endParaRPr sz="18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03D5579-47C4-4F8D-B1C9-F6DC980259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68451" y="6478682"/>
            <a:ext cx="1142126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May 1, 2018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3D81A48-34F6-4435-BC84-B91B483CD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70838" y="6478682"/>
            <a:ext cx="6297612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ECEN 5623 | Object detection and tracking system | Vignesh, Vihanga, Vishal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640E871-594F-474A-9B8C-3A58CB103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4167" y="6478682"/>
            <a:ext cx="683339" cy="365125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1" smtClean="0">
                <a:solidFill>
                  <a:srgbClr val="002060"/>
                </a:solidFill>
              </a:rPr>
              <a:t>13</a:t>
            </a:fld>
            <a:endParaRPr lang="en-US" sz="1200" b="1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/>
      <p:bldP spid="22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Group 174">
            <a:extLst>
              <a:ext uri="{FF2B5EF4-FFF2-40B4-BE49-F238E27FC236}">
                <a16:creationId xmlns:a16="http://schemas.microsoft.com/office/drawing/2014/main" id="{5EA39187-0197-4C1D-BE4A-06B353C7B21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9E0FD730-D6BC-440A-89CF-7AA0C22C2F28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31382DE6-64CB-4577-89E8-47941290A9DB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8" name="Rectangle 23">
              <a:extLst>
                <a:ext uri="{FF2B5EF4-FFF2-40B4-BE49-F238E27FC236}">
                  <a16:creationId xmlns:a16="http://schemas.microsoft.com/office/drawing/2014/main" id="{3ABD17EF-A676-4770-A8C8-E83BA023000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9" name="Rectangle 25">
              <a:extLst>
                <a:ext uri="{FF2B5EF4-FFF2-40B4-BE49-F238E27FC236}">
                  <a16:creationId xmlns:a16="http://schemas.microsoft.com/office/drawing/2014/main" id="{380D4582-A9DE-4A6E-8537-EFC4F860C3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0" name="Isosceles Triangle 179">
              <a:extLst>
                <a:ext uri="{FF2B5EF4-FFF2-40B4-BE49-F238E27FC236}">
                  <a16:creationId xmlns:a16="http://schemas.microsoft.com/office/drawing/2014/main" id="{D66B8CF3-0959-4E8D-8F3A-AF62F21D999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1" name="Rectangle 27">
              <a:extLst>
                <a:ext uri="{FF2B5EF4-FFF2-40B4-BE49-F238E27FC236}">
                  <a16:creationId xmlns:a16="http://schemas.microsoft.com/office/drawing/2014/main" id="{97D4D559-2783-4E84-BB73-7F51D023575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2" name="Rectangle 28">
              <a:extLst>
                <a:ext uri="{FF2B5EF4-FFF2-40B4-BE49-F238E27FC236}">
                  <a16:creationId xmlns:a16="http://schemas.microsoft.com/office/drawing/2014/main" id="{8834FE36-E841-40B5-9465-1CFC99ED556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3" name="Rectangle 29">
              <a:extLst>
                <a:ext uri="{FF2B5EF4-FFF2-40B4-BE49-F238E27FC236}">
                  <a16:creationId xmlns:a16="http://schemas.microsoft.com/office/drawing/2014/main" id="{1A4197A1-AE79-4DC1-9E3A-845B40BA80B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4" name="Isosceles Triangle 183">
              <a:extLst>
                <a:ext uri="{FF2B5EF4-FFF2-40B4-BE49-F238E27FC236}">
                  <a16:creationId xmlns:a16="http://schemas.microsoft.com/office/drawing/2014/main" id="{326F6688-CBD0-42EE-9B90-25100FE893C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5" name="Isosceles Triangle 184">
              <a:extLst>
                <a:ext uri="{FF2B5EF4-FFF2-40B4-BE49-F238E27FC236}">
                  <a16:creationId xmlns:a16="http://schemas.microsoft.com/office/drawing/2014/main" id="{EF23F9BB-FC2E-48BA-8E63-A4436C28DA8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" name="Picture 1" descr="A person standing in front of a display screen&#10;&#10;Description generated with high confidence">
            <a:extLst>
              <a:ext uri="{FF2B5EF4-FFF2-40B4-BE49-F238E27FC236}">
                <a16:creationId xmlns:a16="http://schemas.microsoft.com/office/drawing/2014/main" id="{35D98CAC-A78F-492B-81C1-168FB24DEF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212" r="2" b="7588"/>
          <a:stretch/>
        </p:blipFill>
        <p:spPr>
          <a:xfrm>
            <a:off x="332680" y="-1"/>
            <a:ext cx="5062280" cy="3429000"/>
          </a:xfrm>
          <a:custGeom>
            <a:avLst/>
            <a:gdLst>
              <a:gd name="connsiteX0" fmla="*/ 509916 w 5062280"/>
              <a:gd name="connsiteY0" fmla="*/ 0 h 3429000"/>
              <a:gd name="connsiteX1" fmla="*/ 5062280 w 5062280"/>
              <a:gd name="connsiteY1" fmla="*/ 0 h 3429000"/>
              <a:gd name="connsiteX2" fmla="*/ 5062280 w 5062280"/>
              <a:gd name="connsiteY2" fmla="*/ 21851 h 3429000"/>
              <a:gd name="connsiteX3" fmla="*/ 4549416 w 5062280"/>
              <a:gd name="connsiteY3" fmla="*/ 3429000 h 3429000"/>
              <a:gd name="connsiteX4" fmla="*/ 0 w 5062280"/>
              <a:gd name="connsiteY4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62280" h="3429000">
                <a:moveTo>
                  <a:pt x="509916" y="0"/>
                </a:moveTo>
                <a:lnTo>
                  <a:pt x="5062280" y="0"/>
                </a:lnTo>
                <a:lnTo>
                  <a:pt x="5062280" y="21851"/>
                </a:lnTo>
                <a:lnTo>
                  <a:pt x="4549416" y="3429000"/>
                </a:lnTo>
                <a:lnTo>
                  <a:pt x="0" y="3429000"/>
                </a:lnTo>
                <a:close/>
              </a:path>
            </a:pathLst>
          </a:custGeom>
          <a:ln w="19050">
            <a:solidFill>
              <a:srgbClr val="0070C0"/>
            </a:solidFill>
          </a:ln>
        </p:spPr>
      </p:pic>
      <p:pic>
        <p:nvPicPr>
          <p:cNvPr id="6" name="Picture 5" descr="A group of people looking at a computer screen&#10;&#10;Description generated with high confidence">
            <a:extLst>
              <a:ext uri="{FF2B5EF4-FFF2-40B4-BE49-F238E27FC236}">
                <a16:creationId xmlns:a16="http://schemas.microsoft.com/office/drawing/2014/main" id="{64C4C4B0-62A7-4DC7-A898-0A9F73CA71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2" b="11651"/>
          <a:stretch/>
        </p:blipFill>
        <p:spPr>
          <a:xfrm>
            <a:off x="20" y="3428999"/>
            <a:ext cx="4882076" cy="3429001"/>
          </a:xfrm>
          <a:custGeom>
            <a:avLst/>
            <a:gdLst>
              <a:gd name="connsiteX0" fmla="*/ 332680 w 4882096"/>
              <a:gd name="connsiteY0" fmla="*/ 0 h 3429001"/>
              <a:gd name="connsiteX1" fmla="*/ 4882096 w 4882096"/>
              <a:gd name="connsiteY1" fmla="*/ 0 h 3429001"/>
              <a:gd name="connsiteX2" fmla="*/ 4365943 w 4882096"/>
              <a:gd name="connsiteY2" fmla="*/ 3429001 h 3429001"/>
              <a:gd name="connsiteX3" fmla="*/ 0 w 4882096"/>
              <a:gd name="connsiteY3" fmla="*/ 3429001 h 3429001"/>
              <a:gd name="connsiteX4" fmla="*/ 0 w 4882096"/>
              <a:gd name="connsiteY4" fmla="*/ 2237155 h 342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2096" h="3429001">
                <a:moveTo>
                  <a:pt x="332680" y="0"/>
                </a:moveTo>
                <a:lnTo>
                  <a:pt x="4882096" y="0"/>
                </a:lnTo>
                <a:lnTo>
                  <a:pt x="4365943" y="3429001"/>
                </a:lnTo>
                <a:lnTo>
                  <a:pt x="0" y="3429001"/>
                </a:lnTo>
                <a:lnTo>
                  <a:pt x="0" y="2237155"/>
                </a:lnTo>
                <a:close/>
              </a:path>
            </a:pathLst>
          </a:custGeom>
          <a:ln w="19050">
            <a:solidFill>
              <a:srgbClr val="0070C0"/>
            </a:solidFill>
          </a:ln>
        </p:spPr>
      </p:pic>
      <p:cxnSp>
        <p:nvCxnSpPr>
          <p:cNvPr id="237" name="Straight Connector 186">
            <a:extLst>
              <a:ext uri="{FF2B5EF4-FFF2-40B4-BE49-F238E27FC236}">
                <a16:creationId xmlns:a16="http://schemas.microsoft.com/office/drawing/2014/main" id="{2EC607CC-319E-425D-8A0C-EC6E84F6C377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2012" y="3433493"/>
            <a:ext cx="454940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1" name="Shape 231"/>
          <p:cNvSpPr txBox="1">
            <a:spLocks noGrp="1"/>
          </p:cNvSpPr>
          <p:nvPr>
            <p:ph type="title"/>
          </p:nvPr>
        </p:nvSpPr>
        <p:spPr>
          <a:xfrm>
            <a:off x="5380563" y="1430499"/>
            <a:ext cx="3950763" cy="2090031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lvl="0" algn="r">
              <a:lnSpc>
                <a:spcPct val="90000"/>
              </a:lnSpc>
              <a:buClr>
                <a:schemeClr val="accent1"/>
              </a:buClr>
              <a:buSzPts val="3600"/>
            </a:pPr>
            <a:r>
              <a:rPr lang="en-US" sz="3400" dirty="0"/>
              <a:t>Proof-of-concept: </a:t>
            </a:r>
            <a:br>
              <a:rPr lang="en-US" sz="3400" dirty="0"/>
            </a:br>
            <a:br>
              <a:rPr lang="en-US" sz="3400" dirty="0"/>
            </a:br>
            <a:r>
              <a:rPr lang="en-US" sz="3400" dirty="0"/>
              <a:t>Prototype implementation</a:t>
            </a:r>
          </a:p>
        </p:txBody>
      </p:sp>
      <p:sp>
        <p:nvSpPr>
          <p:cNvPr id="232" name="Shape 232"/>
          <p:cNvSpPr txBox="1">
            <a:spLocks noGrp="1"/>
          </p:cNvSpPr>
          <p:nvPr>
            <p:ph idx="1"/>
          </p:nvPr>
        </p:nvSpPr>
        <p:spPr>
          <a:xfrm>
            <a:off x="5035120" y="3633391"/>
            <a:ext cx="4565148" cy="2270452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Autofit/>
          </a:bodyPr>
          <a:lstStyle/>
          <a:p>
            <a:pPr marL="0" marR="0" lvl="0" indent="0" algn="r">
              <a:buNone/>
            </a:pP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System detecting and tracking circular shaped object of ‘Red’ and ‘Blue’ </a:t>
            </a:r>
          </a:p>
          <a:p>
            <a:pPr marL="0" marR="0" lvl="0" indent="0" algn="r">
              <a:buNone/>
            </a:pP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Low light conditions – ESE Lab</a:t>
            </a:r>
            <a:endParaRPr lang="en-US" sz="2400" b="1" i="0" u="none" strike="noStrike" cap="non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56B0F7D1-81AE-4A89-9251-B19E336599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68451" y="6478682"/>
            <a:ext cx="1142126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May 1, 2018</a:t>
            </a:r>
          </a:p>
        </p:txBody>
      </p:sp>
      <p:sp>
        <p:nvSpPr>
          <p:cNvPr id="24" name="Footer Placeholder 4">
            <a:extLst>
              <a:ext uri="{FF2B5EF4-FFF2-40B4-BE49-F238E27FC236}">
                <a16:creationId xmlns:a16="http://schemas.microsoft.com/office/drawing/2014/main" id="{F8D7FABA-A580-453B-B3F5-D4B58C769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70838" y="6478682"/>
            <a:ext cx="6297612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ECEN 5623 | Object detection and tracking system | Vignesh, Vihanga, Vishal</a:t>
            </a: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8B529864-9860-4BD5-9230-E9BC39F4C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4167" y="6478682"/>
            <a:ext cx="683339" cy="365125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1" smtClean="0">
                <a:solidFill>
                  <a:srgbClr val="002060"/>
                </a:solidFill>
              </a:rPr>
              <a:t>14</a:t>
            </a:fld>
            <a:endParaRPr lang="en-US" sz="1200" b="1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859D9C-F8FA-4C7B-824A-04ACCA1F24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2" b="5822"/>
          <a:stretch/>
        </p:blipFill>
        <p:spPr>
          <a:xfrm>
            <a:off x="322048" y="-1"/>
            <a:ext cx="4551305" cy="3429000"/>
          </a:xfrm>
          <a:custGeom>
            <a:avLst/>
            <a:gdLst>
              <a:gd name="connsiteX0" fmla="*/ 509916 w 4551305"/>
              <a:gd name="connsiteY0" fmla="*/ 0 h 3429000"/>
              <a:gd name="connsiteX1" fmla="*/ 4551305 w 4551305"/>
              <a:gd name="connsiteY1" fmla="*/ 0 h 3429000"/>
              <a:gd name="connsiteX2" fmla="*/ 4551305 w 4551305"/>
              <a:gd name="connsiteY2" fmla="*/ 1 h 3429000"/>
              <a:gd name="connsiteX3" fmla="*/ 3693885 w 4551305"/>
              <a:gd name="connsiteY3" fmla="*/ 1 h 3429000"/>
              <a:gd name="connsiteX4" fmla="*/ 3181696 w 4551305"/>
              <a:gd name="connsiteY4" fmla="*/ 3429000 h 3429000"/>
              <a:gd name="connsiteX5" fmla="*/ 0 w 4551305"/>
              <a:gd name="connsiteY5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51305" h="3429000">
                <a:moveTo>
                  <a:pt x="509916" y="0"/>
                </a:moveTo>
                <a:lnTo>
                  <a:pt x="4551305" y="0"/>
                </a:lnTo>
                <a:lnTo>
                  <a:pt x="4551305" y="1"/>
                </a:lnTo>
                <a:lnTo>
                  <a:pt x="3693885" y="1"/>
                </a:lnTo>
                <a:lnTo>
                  <a:pt x="3181696" y="3429000"/>
                </a:lnTo>
                <a:lnTo>
                  <a:pt x="0" y="3429000"/>
                </a:lnTo>
                <a:close/>
              </a:path>
            </a:pathLst>
          </a:cu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76BD404-4D77-40DB-AAC2-BF9DB66AD6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23" r="13340" b="-2"/>
          <a:stretch/>
        </p:blipFill>
        <p:spPr>
          <a:xfrm>
            <a:off x="-10633" y="3428999"/>
            <a:ext cx="3514376" cy="3429001"/>
          </a:xfrm>
          <a:custGeom>
            <a:avLst/>
            <a:gdLst>
              <a:gd name="connsiteX0" fmla="*/ 332680 w 3514376"/>
              <a:gd name="connsiteY0" fmla="*/ 0 h 3429001"/>
              <a:gd name="connsiteX1" fmla="*/ 3514376 w 3514376"/>
              <a:gd name="connsiteY1" fmla="*/ 0 h 3429001"/>
              <a:gd name="connsiteX2" fmla="*/ 3002186 w 3514376"/>
              <a:gd name="connsiteY2" fmla="*/ 3429001 h 3429001"/>
              <a:gd name="connsiteX3" fmla="*/ 0 w 3514376"/>
              <a:gd name="connsiteY3" fmla="*/ 3429001 h 3429001"/>
              <a:gd name="connsiteX4" fmla="*/ 0 w 3514376"/>
              <a:gd name="connsiteY4" fmla="*/ 2237155 h 342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14376" h="3429001">
                <a:moveTo>
                  <a:pt x="332680" y="0"/>
                </a:moveTo>
                <a:lnTo>
                  <a:pt x="3514376" y="0"/>
                </a:lnTo>
                <a:lnTo>
                  <a:pt x="3002186" y="3429001"/>
                </a:lnTo>
                <a:lnTo>
                  <a:pt x="0" y="3429001"/>
                </a:lnTo>
                <a:lnTo>
                  <a:pt x="0" y="2237155"/>
                </a:lnTo>
                <a:close/>
              </a:path>
            </a:pathLst>
          </a:custGeom>
        </p:spPr>
      </p:pic>
      <p:cxnSp>
        <p:nvCxnSpPr>
          <p:cNvPr id="246" name="Straight Connector 241">
            <a:extLst>
              <a:ext uri="{FF2B5EF4-FFF2-40B4-BE49-F238E27FC236}">
                <a16:creationId xmlns:a16="http://schemas.microsoft.com/office/drawing/2014/main" id="{B31FD3CE-CE0A-4FD9-967C-4D340CA3788F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2012" y="3422860"/>
            <a:ext cx="32511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Isosceles Triangle 30">
            <a:extLst>
              <a:ext uri="{FF2B5EF4-FFF2-40B4-BE49-F238E27FC236}">
                <a16:creationId xmlns:a16="http://schemas.microsoft.com/office/drawing/2014/main" id="{0663EB55-934F-42EF-80DE-098647DE7A0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Shape 231">
            <a:extLst>
              <a:ext uri="{FF2B5EF4-FFF2-40B4-BE49-F238E27FC236}">
                <a16:creationId xmlns:a16="http://schemas.microsoft.com/office/drawing/2014/main" id="{CD5EC7CB-F8DE-4170-AC26-32546E6B92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380563" y="1430499"/>
            <a:ext cx="3950763" cy="2090031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lvl="0" algn="r">
              <a:lnSpc>
                <a:spcPct val="90000"/>
              </a:lnSpc>
              <a:buClr>
                <a:schemeClr val="accent1"/>
              </a:buClr>
              <a:buSzPts val="3600"/>
            </a:pPr>
            <a:r>
              <a:rPr lang="en-US" sz="3400" dirty="0"/>
              <a:t>Proof-of-concept: </a:t>
            </a:r>
            <a:br>
              <a:rPr lang="en-US" sz="3400" dirty="0"/>
            </a:br>
            <a:br>
              <a:rPr lang="en-US" sz="3400" dirty="0"/>
            </a:br>
            <a:r>
              <a:rPr lang="en-US" sz="3400" dirty="0"/>
              <a:t>Prototype implementation</a:t>
            </a:r>
          </a:p>
        </p:txBody>
      </p:sp>
      <p:sp>
        <p:nvSpPr>
          <p:cNvPr id="29" name="Shape 232">
            <a:extLst>
              <a:ext uri="{FF2B5EF4-FFF2-40B4-BE49-F238E27FC236}">
                <a16:creationId xmlns:a16="http://schemas.microsoft.com/office/drawing/2014/main" id="{7FA3B154-40F7-444B-8C5B-4E2FB71090D4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826566" y="3633391"/>
            <a:ext cx="5474944" cy="2270452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Autofit/>
          </a:bodyPr>
          <a:lstStyle/>
          <a:p>
            <a:pPr marL="0" marR="0" lvl="0" indent="0" algn="r">
              <a:buNone/>
            </a:pP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System detecting and tracking circular shaped object of ‘Red’ and ‘Blue’ colors in </a:t>
            </a:r>
          </a:p>
          <a:p>
            <a:pPr marL="0" marR="0" lvl="0" indent="0" algn="r">
              <a:buNone/>
            </a:pP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Good light conditions – ECCR 1B51</a:t>
            </a:r>
            <a:endParaRPr lang="en-US" sz="2400" b="1" i="0" u="none" strike="noStrike" cap="non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5AABD9E-8F24-49A3-BC02-1F017FAB75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68451" y="6478682"/>
            <a:ext cx="1142126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May 1, 2018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34570888-3297-45F3-9E17-20527A684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70838" y="6478682"/>
            <a:ext cx="6297612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ECEN 5623 | Object detection and tracking system | Vignesh, Vihanga, Vishal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4A5A21D-2796-4740-9F13-0F13561BF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4167" y="6478682"/>
            <a:ext cx="683339" cy="365125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1" smtClean="0">
                <a:solidFill>
                  <a:srgbClr val="002060"/>
                </a:solidFill>
              </a:rPr>
              <a:t>15</a:t>
            </a:fld>
            <a:endParaRPr lang="en-US" sz="12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127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DE3A325-658E-4943-A24B-3ACEB774A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188" y="222756"/>
            <a:ext cx="8596668" cy="681484"/>
          </a:xfrm>
        </p:spPr>
        <p:txBody>
          <a:bodyPr>
            <a:normAutofit/>
          </a:bodyPr>
          <a:lstStyle/>
          <a:p>
            <a:r>
              <a:rPr lang="en-US" dirty="0"/>
              <a:t>Proof-of-concept: Time Stamp tracing</a:t>
            </a:r>
          </a:p>
        </p:txBody>
      </p:sp>
      <p:pic>
        <p:nvPicPr>
          <p:cNvPr id="12" name="Picture 11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28B0483-E818-429C-AA91-9472F72D57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1640"/>
          <a:stretch/>
        </p:blipFill>
        <p:spPr>
          <a:xfrm>
            <a:off x="845363" y="873978"/>
            <a:ext cx="4299643" cy="2647986"/>
          </a:xfrm>
          <a:prstGeom prst="rect">
            <a:avLst/>
          </a:prstGeom>
        </p:spPr>
      </p:pic>
      <p:pic>
        <p:nvPicPr>
          <p:cNvPr id="16" name="Picture 1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F30AE7C9-BF0F-413A-B190-24CDC23FF4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2482"/>
          <a:stretch/>
        </p:blipFill>
        <p:spPr>
          <a:xfrm>
            <a:off x="858007" y="3702951"/>
            <a:ext cx="4286999" cy="293229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8E84399-DE32-42BE-9A7A-BF80279DE74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22" r="23859"/>
          <a:stretch/>
        </p:blipFill>
        <p:spPr>
          <a:xfrm>
            <a:off x="5655597" y="1372963"/>
            <a:ext cx="5966795" cy="4582160"/>
          </a:xfrm>
          <a:prstGeom prst="rect">
            <a:avLst/>
          </a:prstGeom>
        </p:spPr>
      </p:pic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E918449E-E074-4F32-8D0A-8C91D84118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68451" y="6478682"/>
            <a:ext cx="1142126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May 1, 2018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5A30DD9-8309-4A48-AEBA-7F5C245A0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70838" y="6478682"/>
            <a:ext cx="6297612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ECEN 5623 | Object detection and tracking system | Vignesh, Vihanga, Vishal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AB9338D0-FF37-4EAD-8676-9D5ECCC84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4167" y="6478682"/>
            <a:ext cx="683339" cy="365125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1" smtClean="0">
                <a:solidFill>
                  <a:srgbClr val="002060"/>
                </a:solidFill>
              </a:rPr>
              <a:t>16</a:t>
            </a:fld>
            <a:endParaRPr lang="en-US" sz="12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8945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25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325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825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title"/>
          </p:nvPr>
        </p:nvSpPr>
        <p:spPr>
          <a:xfrm>
            <a:off x="196222" y="182152"/>
            <a:ext cx="8596800" cy="13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en-US" dirty="0"/>
              <a:t>Verification Plan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38" name="Shape 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450" y="1073275"/>
            <a:ext cx="10233774" cy="5319275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F9F124C-165A-4527-93E0-E878B498E7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68451" y="6478682"/>
            <a:ext cx="1142126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May 1, 2018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F45B02D-A53F-48E2-A5E1-42C1E6132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70838" y="6478682"/>
            <a:ext cx="6297612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ECEN 5623 | Object detection and tracking system | Vignesh, Vihanga, Vishal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B073A8F-ABBA-4CA5-BC9F-4F24963A5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4167" y="6478682"/>
            <a:ext cx="683339" cy="365125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1" smtClean="0">
                <a:solidFill>
                  <a:srgbClr val="002060"/>
                </a:solidFill>
              </a:rPr>
              <a:t>17</a:t>
            </a:fld>
            <a:endParaRPr lang="en-US" sz="1200" b="1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>
            <a:spLocks noGrp="1"/>
          </p:cNvSpPr>
          <p:nvPr>
            <p:ph type="title"/>
          </p:nvPr>
        </p:nvSpPr>
        <p:spPr>
          <a:xfrm>
            <a:off x="235298" y="235599"/>
            <a:ext cx="8325300" cy="7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en-US" sz="3400" dirty="0"/>
              <a:t>Challenges Faced</a:t>
            </a:r>
            <a:endParaRPr sz="3400" dirty="0"/>
          </a:p>
        </p:txBody>
      </p:sp>
      <p:sp>
        <p:nvSpPr>
          <p:cNvPr id="226" name="Shape 226"/>
          <p:cNvSpPr txBox="1">
            <a:spLocks noGrp="1"/>
          </p:cNvSpPr>
          <p:nvPr>
            <p:ph idx="1"/>
          </p:nvPr>
        </p:nvSpPr>
        <p:spPr>
          <a:xfrm>
            <a:off x="347400" y="880299"/>
            <a:ext cx="9919722" cy="5774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7084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Char char="▶"/>
            </a:pPr>
            <a:r>
              <a:rPr lang="en-US" sz="2000" dirty="0"/>
              <a:t>Installation and setup of OpenCV C++ environment for the Linux distribution on Raspberry Pi</a:t>
            </a:r>
          </a:p>
          <a:p>
            <a:pPr marL="342900" lvl="0" indent="-37084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Char char="▶"/>
            </a:pPr>
            <a:r>
              <a:rPr lang="en-US" sz="2000" dirty="0"/>
              <a:t>The detection of a particular color varies according to different test environments like low/good light conditions, shadow areas</a:t>
            </a:r>
          </a:p>
          <a:p>
            <a:pPr marL="342900" lvl="0" indent="-37084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Char char="▶"/>
            </a:pPr>
            <a:r>
              <a:rPr lang="en-US" sz="2000" dirty="0"/>
              <a:t>For a more efficient detection, we had to program the threshold filter to accept a range of hue/saturation values for different colors</a:t>
            </a:r>
          </a:p>
          <a:p>
            <a:pPr marL="342900" lvl="0" indent="-37084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Char char="▶"/>
            </a:pPr>
            <a:r>
              <a:rPr lang="en-US" sz="2000" dirty="0"/>
              <a:t>The system tracks an object with speed in range of 1.3 to 1.6 m/s, we found it challenging to track higher speeds accurately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4F6EC015-27CF-44F9-99E1-596EFC11E7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68451" y="6478682"/>
            <a:ext cx="1142126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May 1, 2018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7D12615-4CBF-479E-9ECA-F0EA4A392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70838" y="6478682"/>
            <a:ext cx="6297612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ECEN 5623 | Object detection and tracking system | Vignesh, Vihanga, Vishal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7904CDB-3182-44C6-8CEC-D19F07B5D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4167" y="6478682"/>
            <a:ext cx="683339" cy="365125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1" smtClean="0">
                <a:solidFill>
                  <a:srgbClr val="002060"/>
                </a:solidFill>
              </a:rPr>
              <a:t>18</a:t>
            </a:fld>
            <a:endParaRPr lang="en-US" sz="12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4220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75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/>
      <p:bldP spid="22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31">
            <a:extLst>
              <a:ext uri="{FF2B5EF4-FFF2-40B4-BE49-F238E27FC236}">
                <a16:creationId xmlns:a16="http://schemas.microsoft.com/office/drawing/2014/main" id="{CD5EC7CB-F8DE-4170-AC26-32546E6B92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1425" y="245665"/>
            <a:ext cx="5880471" cy="768127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lvl="0">
              <a:lnSpc>
                <a:spcPct val="90000"/>
              </a:lnSpc>
              <a:buClr>
                <a:schemeClr val="accent1"/>
              </a:buClr>
              <a:buSzPts val="3600"/>
            </a:pPr>
            <a:r>
              <a:rPr lang="en-US" sz="3800" dirty="0"/>
              <a:t>Demo</a:t>
            </a:r>
          </a:p>
        </p:txBody>
      </p:sp>
      <p:pic>
        <p:nvPicPr>
          <p:cNvPr id="3" name="WhatsApp Video 2018-04-30 at 9.50.30 PM">
            <a:hlinkClick r:id="" action="ppaction://media"/>
            <a:extLst>
              <a:ext uri="{FF2B5EF4-FFF2-40B4-BE49-F238E27FC236}">
                <a16:creationId xmlns:a16="http://schemas.microsoft.com/office/drawing/2014/main" id="{E2DC3513-55FE-43ED-ACEB-ED2B5992BC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4354" y="1128703"/>
            <a:ext cx="8323587" cy="4711464"/>
          </a:xfrm>
          <a:prstGeom prst="rect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D1F1A364-4879-4EE7-98C8-BB92A5705F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68451" y="6478682"/>
            <a:ext cx="1142126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May 1, 2018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C3D9BCF6-81B0-475A-A01F-6DD7B388D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70838" y="6478682"/>
            <a:ext cx="6297612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ECEN 5623 | Object detection and tracking system | Vignesh, Vihanga, Vishal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3E4156B4-1BAE-4649-8CA7-66AD50927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4167" y="6478682"/>
            <a:ext cx="683339" cy="365125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1" smtClean="0">
                <a:solidFill>
                  <a:srgbClr val="002060"/>
                </a:solidFill>
              </a:rPr>
              <a:t>19</a:t>
            </a:fld>
            <a:endParaRPr lang="en-US" sz="12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3985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46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288871" y="270235"/>
            <a:ext cx="90492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en-US" sz="3600" b="0" i="0" u="none" strike="noStrike" cap="none" dirty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Presentation Roadmap</a:t>
            </a:r>
            <a:endParaRPr dirty="0"/>
          </a:p>
        </p:txBody>
      </p:sp>
      <p:sp>
        <p:nvSpPr>
          <p:cNvPr id="150" name="Shape 150"/>
          <p:cNvSpPr txBox="1">
            <a:spLocks noGrp="1"/>
          </p:cNvSpPr>
          <p:nvPr>
            <p:ph idx="1"/>
          </p:nvPr>
        </p:nvSpPr>
        <p:spPr>
          <a:xfrm>
            <a:off x="636745" y="930685"/>
            <a:ext cx="4647000" cy="55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40386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▶"/>
            </a:pPr>
            <a:r>
              <a:rPr lang="en-US" sz="2400" dirty="0"/>
              <a:t>Introduction</a:t>
            </a:r>
            <a:endParaRPr sz="2400" dirty="0"/>
          </a:p>
          <a:p>
            <a:pPr marL="342900" marR="0" lvl="0" indent="-40386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▶"/>
            </a:pPr>
            <a:r>
              <a:rPr lang="en-US" sz="2400" dirty="0"/>
              <a:t>Block Diagram</a:t>
            </a:r>
            <a:endParaRPr sz="2400" dirty="0"/>
          </a:p>
          <a:p>
            <a:pPr marL="342900" marR="0" lvl="0" indent="-40386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▶"/>
            </a:pPr>
            <a:r>
              <a:rPr lang="en-US" sz="2400" dirty="0"/>
              <a:t>State Machine</a:t>
            </a:r>
            <a:endParaRPr sz="2400" dirty="0"/>
          </a:p>
          <a:p>
            <a:pPr marL="342900" marR="0" lvl="0" indent="-40386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▶"/>
            </a:pPr>
            <a:r>
              <a:rPr lang="en-US" sz="2400" dirty="0"/>
              <a:t>Control Flow Diagram</a:t>
            </a:r>
            <a:endParaRPr sz="2400" dirty="0"/>
          </a:p>
          <a:p>
            <a:pPr marL="342900" marR="0" lvl="0" indent="-40386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▶"/>
            </a:pPr>
            <a:r>
              <a:rPr lang="en-US" sz="2400" dirty="0"/>
              <a:t>Capability Requirements</a:t>
            </a:r>
            <a:endParaRPr sz="2400" dirty="0"/>
          </a:p>
          <a:p>
            <a:pPr marL="342900" marR="0" lvl="0" indent="-40386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▶"/>
            </a:pPr>
            <a:r>
              <a:rPr lang="en-US" sz="2400" dirty="0"/>
              <a:t>Real Time Requirements</a:t>
            </a:r>
            <a:endParaRPr sz="2400" dirty="0"/>
          </a:p>
          <a:p>
            <a:pPr marL="342900" marR="0" lvl="0" indent="-40386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▶"/>
            </a:pPr>
            <a:r>
              <a:rPr lang="en-US" sz="2400" dirty="0"/>
              <a:t>Worst Case Execution Time</a:t>
            </a:r>
            <a:endParaRPr sz="2400" dirty="0"/>
          </a:p>
        </p:txBody>
      </p:sp>
      <p:sp>
        <p:nvSpPr>
          <p:cNvPr id="151" name="Shape 151"/>
          <p:cNvSpPr txBox="1">
            <a:spLocks noGrp="1"/>
          </p:cNvSpPr>
          <p:nvPr>
            <p:ph type="body" idx="4294967295"/>
          </p:nvPr>
        </p:nvSpPr>
        <p:spPr>
          <a:xfrm>
            <a:off x="5358772" y="931160"/>
            <a:ext cx="4646612" cy="555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40386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▶"/>
            </a:pPr>
            <a:r>
              <a:rPr lang="en-US" sz="2400" dirty="0"/>
              <a:t>Feasibility Analysis</a:t>
            </a:r>
            <a:endParaRPr sz="2400" dirty="0"/>
          </a:p>
          <a:p>
            <a:pPr marL="342900" marR="0" lvl="0" indent="-40386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▶"/>
            </a:pPr>
            <a:r>
              <a:rPr lang="en-US" sz="2400" dirty="0"/>
              <a:t>Cheddar &amp; RM LUB Analysis</a:t>
            </a:r>
            <a:endParaRPr sz="2400" dirty="0"/>
          </a:p>
          <a:p>
            <a:pPr marL="342900" lvl="0" indent="-40386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▶"/>
            </a:pPr>
            <a:r>
              <a:rPr lang="en-US" sz="2400" dirty="0"/>
              <a:t>Verification Plan</a:t>
            </a:r>
            <a:endParaRPr sz="2400" dirty="0"/>
          </a:p>
          <a:p>
            <a:pPr marL="342900" marR="0" lvl="0" indent="-40386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▶"/>
            </a:pPr>
            <a:r>
              <a:rPr lang="en-US" sz="2400" dirty="0"/>
              <a:t>Proof-of-concept</a:t>
            </a:r>
            <a:endParaRPr sz="2400" dirty="0"/>
          </a:p>
          <a:p>
            <a:pPr marL="342900" marR="0" lvl="0" indent="-40386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▶"/>
            </a:pPr>
            <a:r>
              <a:rPr lang="en-US" sz="2400" dirty="0"/>
              <a:t>Challenges Faced</a:t>
            </a:r>
            <a:endParaRPr sz="2400" dirty="0"/>
          </a:p>
          <a:p>
            <a:pPr marL="342900" marR="0" lvl="0" indent="-40386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▶"/>
            </a:pPr>
            <a:r>
              <a:rPr lang="en-US" sz="2400" dirty="0"/>
              <a:t>Demo</a:t>
            </a:r>
            <a:endParaRPr sz="2400" dirty="0"/>
          </a:p>
          <a:p>
            <a:pPr marL="342900" marR="0" lvl="0" indent="-40386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▶"/>
            </a:pPr>
            <a:r>
              <a:rPr lang="en-US" sz="2400" dirty="0"/>
              <a:t>Conclusion</a:t>
            </a:r>
            <a:endParaRPr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6DE2B-253D-4812-A1D5-44CDE57D50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68451" y="6478682"/>
            <a:ext cx="1142126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May 1, 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EEEE88-E5A1-495E-BEA4-28748E8E3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70838" y="6478682"/>
            <a:ext cx="6297612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ECEN 5623 | Object detection and tracking system | Vignesh, Vihanga, Vishal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0F3CA5-A33D-4E65-BF7C-352B34846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4167" y="6478682"/>
            <a:ext cx="683339" cy="365125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1" smtClean="0">
                <a:solidFill>
                  <a:srgbClr val="002060"/>
                </a:solidFill>
              </a:rPr>
              <a:t>2</a:t>
            </a:fld>
            <a:endParaRPr lang="en-US" sz="1200" b="1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75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75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" grpId="0"/>
      <p:bldP spid="150" grpId="0"/>
      <p:bldP spid="15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ctrTitle"/>
          </p:nvPr>
        </p:nvSpPr>
        <p:spPr>
          <a:xfrm>
            <a:off x="3149046" y="2358136"/>
            <a:ext cx="5893905" cy="1011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</a:pPr>
            <a:r>
              <a:rPr lang="en-US" sz="6000" b="0" i="0" u="none" strike="noStrike" cap="none" dirty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Thank You</a:t>
            </a:r>
            <a:endParaRPr lang="en-US" sz="2800" dirty="0"/>
          </a:p>
        </p:txBody>
      </p:sp>
      <p:sp>
        <p:nvSpPr>
          <p:cNvPr id="3" name="Shape 143">
            <a:extLst>
              <a:ext uri="{FF2B5EF4-FFF2-40B4-BE49-F238E27FC236}">
                <a16:creationId xmlns:a16="http://schemas.microsoft.com/office/drawing/2014/main" id="{850FB138-688E-4F34-868B-95990D25189B}"/>
              </a:ext>
            </a:extLst>
          </p:cNvPr>
          <p:cNvSpPr txBox="1">
            <a:spLocks/>
          </p:cNvSpPr>
          <p:nvPr/>
        </p:nvSpPr>
        <p:spPr>
          <a:xfrm>
            <a:off x="3149046" y="3488637"/>
            <a:ext cx="5893905" cy="101122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spcBef>
                <a:spcPts val="0"/>
              </a:spcBef>
              <a:buClr>
                <a:schemeClr val="accent1"/>
              </a:buClr>
              <a:buSzPts val="5400"/>
              <a:buFont typeface="Trebuchet MS"/>
              <a:buNone/>
            </a:pPr>
            <a:r>
              <a:rPr lang="en-US" sz="6000" dirty="0">
                <a:latin typeface="Trebuchet MS"/>
                <a:ea typeface="Trebuchet MS"/>
                <a:cs typeface="Trebuchet MS"/>
                <a:sym typeface="Trebuchet MS"/>
              </a:rPr>
              <a:t>Q &amp; 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07233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/>
        </p:nvSpPr>
        <p:spPr>
          <a:xfrm>
            <a:off x="372277" y="1384927"/>
            <a:ext cx="9173700" cy="53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9116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Char char="▶"/>
            </a:pPr>
            <a:r>
              <a:rPr lang="en-US" sz="22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To be able to detect circular shaped object contours based on hue and saturation values</a:t>
            </a:r>
            <a:endParaRPr sz="22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lvl="0" indent="-39116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Char char="▶"/>
            </a:pPr>
            <a:r>
              <a:rPr lang="en-US" sz="22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Detect this object and calculate its centroid</a:t>
            </a:r>
            <a:endParaRPr sz="22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lvl="0" indent="-39116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Char char="▶"/>
            </a:pPr>
            <a:r>
              <a:rPr lang="en-US" sz="22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Use Kalman Filter to track this object’s position along X and Y Axes</a:t>
            </a:r>
            <a:endParaRPr sz="22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lvl="0" indent="-39116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Char char="▶"/>
            </a:pPr>
            <a:r>
              <a:rPr lang="en-US" sz="22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Depending on displacement along X and Y axes, control two servo motors to track the object and keep it within camera’s field of vision</a:t>
            </a:r>
            <a:endParaRPr sz="22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173073" y="270230"/>
            <a:ext cx="9049200" cy="6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en-US" sz="3600" b="0" i="0" u="none" strike="noStrike" cap="none" dirty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Introduction</a:t>
            </a:r>
            <a:endParaRPr dirty="0"/>
          </a:p>
        </p:txBody>
      </p:sp>
      <p:sp>
        <p:nvSpPr>
          <p:cNvPr id="157" name="Shape 157"/>
          <p:cNvSpPr txBox="1">
            <a:spLocks noGrp="1"/>
          </p:cNvSpPr>
          <p:nvPr>
            <p:ph idx="1"/>
          </p:nvPr>
        </p:nvSpPr>
        <p:spPr>
          <a:xfrm>
            <a:off x="365647" y="1378309"/>
            <a:ext cx="9049200" cy="55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51459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</a:pPr>
            <a:endParaRPr sz="18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</a:pPr>
            <a:endParaRPr sz="18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9" name="Shape 159"/>
          <p:cNvSpPr txBox="1">
            <a:spLocks noGrp="1"/>
          </p:cNvSpPr>
          <p:nvPr>
            <p:ph type="title" idx="4294967295"/>
          </p:nvPr>
        </p:nvSpPr>
        <p:spPr>
          <a:xfrm>
            <a:off x="198780" y="935038"/>
            <a:ext cx="9048750" cy="519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en-US" sz="2400" b="1" dirty="0"/>
              <a:t>Objective</a:t>
            </a:r>
            <a:endParaRPr sz="2400" b="1" dirty="0"/>
          </a:p>
        </p:txBody>
      </p:sp>
      <p:sp>
        <p:nvSpPr>
          <p:cNvPr id="160" name="Shape 160"/>
          <p:cNvSpPr txBox="1">
            <a:spLocks noGrp="1"/>
          </p:cNvSpPr>
          <p:nvPr>
            <p:ph type="title" idx="4294967295"/>
          </p:nvPr>
        </p:nvSpPr>
        <p:spPr>
          <a:xfrm>
            <a:off x="238536" y="4902063"/>
            <a:ext cx="9050338" cy="519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en-US" sz="2400" b="1" dirty="0"/>
              <a:t>Applications</a:t>
            </a:r>
            <a:endParaRPr sz="2400" b="1" dirty="0"/>
          </a:p>
        </p:txBody>
      </p:sp>
      <p:sp>
        <p:nvSpPr>
          <p:cNvPr id="7" name="Shape 157">
            <a:extLst>
              <a:ext uri="{FF2B5EF4-FFF2-40B4-BE49-F238E27FC236}">
                <a16:creationId xmlns:a16="http://schemas.microsoft.com/office/drawing/2014/main" id="{E4856B19-C8B5-4076-AD65-370F84CB19DB}"/>
              </a:ext>
            </a:extLst>
          </p:cNvPr>
          <p:cNvSpPr txBox="1">
            <a:spLocks/>
          </p:cNvSpPr>
          <p:nvPr/>
        </p:nvSpPr>
        <p:spPr>
          <a:xfrm>
            <a:off x="365647" y="5467630"/>
            <a:ext cx="9173700" cy="106736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indent="-391160">
              <a:lnSpc>
                <a:spcPct val="150000"/>
              </a:lnSpc>
              <a:spcBef>
                <a:spcPts val="0"/>
              </a:spcBef>
              <a:buSzPts val="2200"/>
              <a:buFont typeface="Noto Sans Symbols"/>
              <a:buChar char="▶"/>
            </a:pPr>
            <a:r>
              <a:rPr lang="en-US" sz="22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Aid Real time video surveillance applications and facilitate minimum human intervention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412D4BF-C266-4C0F-A2CF-7E0DE8F21046}"/>
              </a:ext>
            </a:extLst>
          </p:cNvPr>
          <p:cNvSpPr txBox="1">
            <a:spLocks/>
          </p:cNvSpPr>
          <p:nvPr/>
        </p:nvSpPr>
        <p:spPr>
          <a:xfrm>
            <a:off x="9668451" y="6478682"/>
            <a:ext cx="11421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>
                <a:solidFill>
                  <a:srgbClr val="002060"/>
                </a:solidFill>
              </a:rPr>
              <a:t>May 1, 2018</a:t>
            </a:r>
            <a:endParaRPr lang="en-US" sz="1200" b="1" dirty="0">
              <a:solidFill>
                <a:srgbClr val="002060"/>
              </a:solidFill>
            </a:endParaRP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333BCF0-7A89-4F9A-8C6D-20DD84C0DD57}"/>
              </a:ext>
            </a:extLst>
          </p:cNvPr>
          <p:cNvSpPr txBox="1">
            <a:spLocks/>
          </p:cNvSpPr>
          <p:nvPr/>
        </p:nvSpPr>
        <p:spPr>
          <a:xfrm>
            <a:off x="3370838" y="647868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>
                <a:solidFill>
                  <a:srgbClr val="002060"/>
                </a:solidFill>
              </a:rPr>
              <a:t>ECEN 5623 | Object detection and tracking system | Vignesh, Vihanga, Vishal</a:t>
            </a:r>
            <a:endParaRPr lang="en-US" sz="1200" b="1" dirty="0">
              <a:solidFill>
                <a:srgbClr val="002060"/>
              </a:solidFill>
            </a:endParaRP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2DA377BD-CD5D-47C4-BD08-92BF28B8DD0C}"/>
              </a:ext>
            </a:extLst>
          </p:cNvPr>
          <p:cNvSpPr txBox="1">
            <a:spLocks/>
          </p:cNvSpPr>
          <p:nvPr/>
        </p:nvSpPr>
        <p:spPr>
          <a:xfrm>
            <a:off x="11284167" y="647868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-US" sz="1200" b="1" smtClean="0">
                <a:solidFill>
                  <a:srgbClr val="002060"/>
                </a:solidFill>
              </a:rPr>
              <a:pPr/>
              <a:t>3</a:t>
            </a:fld>
            <a:endParaRPr lang="en-US" sz="1200" b="1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"/>
                            </p:stCondLst>
                            <p:childTnLst>
                              <p:par>
                                <p:cTn id="8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9" dur="indefinite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25"/>
                            </p:stCondLst>
                            <p:childTnLst>
                              <p:par>
                                <p:cTn id="11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25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25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25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25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25"/>
                            </p:stCondLst>
                            <p:childTnLst>
                              <p:par>
                                <p:cTn id="31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325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build="p"/>
      <p:bldP spid="156" grpId="0"/>
      <p:bldP spid="157" grpId="0"/>
      <p:bldP spid="159" grpId="0"/>
      <p:bldP spid="160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224847" y="289089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en-US" sz="3600" b="0" i="0" u="none" strike="noStrike" cap="none" dirty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Block Diagram</a:t>
            </a:r>
            <a:endParaRPr dirty="0"/>
          </a:p>
        </p:txBody>
      </p:sp>
      <p:pic>
        <p:nvPicPr>
          <p:cNvPr id="166" name="Shape 166"/>
          <p:cNvPicPr preferRelativeResize="0"/>
          <p:nvPr/>
        </p:nvPicPr>
        <p:blipFill rotWithShape="1">
          <a:blip r:embed="rId3">
            <a:alphaModFix/>
          </a:blip>
          <a:srcRect l="6049" t="6452" r="9348" b="3684"/>
          <a:stretch/>
        </p:blipFill>
        <p:spPr>
          <a:xfrm>
            <a:off x="318543" y="1291285"/>
            <a:ext cx="9193206" cy="471194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9E1A96AD-BF6B-45B0-893E-3FC817A250EA}"/>
              </a:ext>
            </a:extLst>
          </p:cNvPr>
          <p:cNvSpPr txBox="1">
            <a:spLocks/>
          </p:cNvSpPr>
          <p:nvPr/>
        </p:nvSpPr>
        <p:spPr>
          <a:xfrm>
            <a:off x="9668451" y="6478682"/>
            <a:ext cx="11421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>
                <a:solidFill>
                  <a:srgbClr val="002060"/>
                </a:solidFill>
              </a:rPr>
              <a:t>May 1, 2018</a:t>
            </a:r>
            <a:endParaRPr lang="en-US" sz="1200" b="1" dirty="0">
              <a:solidFill>
                <a:srgbClr val="002060"/>
              </a:solidFill>
            </a:endParaRP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28722E14-67BF-43B8-8796-53F3872DEE95}"/>
              </a:ext>
            </a:extLst>
          </p:cNvPr>
          <p:cNvSpPr txBox="1">
            <a:spLocks/>
          </p:cNvSpPr>
          <p:nvPr/>
        </p:nvSpPr>
        <p:spPr>
          <a:xfrm>
            <a:off x="3370838" y="647868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>
                <a:solidFill>
                  <a:srgbClr val="002060"/>
                </a:solidFill>
              </a:rPr>
              <a:t>ECEN 5623 | Object detection and tracking system | Vignesh, Vihanga, Vishal</a:t>
            </a:r>
            <a:endParaRPr lang="en-US" sz="1200" b="1" dirty="0">
              <a:solidFill>
                <a:srgbClr val="002060"/>
              </a:solidFill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4782015-CC41-4F1D-A86C-E3A4151B9366}"/>
              </a:ext>
            </a:extLst>
          </p:cNvPr>
          <p:cNvSpPr txBox="1">
            <a:spLocks/>
          </p:cNvSpPr>
          <p:nvPr/>
        </p:nvSpPr>
        <p:spPr>
          <a:xfrm>
            <a:off x="11284167" y="647868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-US" sz="1200" b="1" smtClean="0">
                <a:solidFill>
                  <a:srgbClr val="002060"/>
                </a:solidFill>
              </a:rPr>
              <a:pPr/>
              <a:t>4</a:t>
            </a:fld>
            <a:endParaRPr lang="en-US" sz="1200" b="1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Shape 17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48673" y="457011"/>
            <a:ext cx="6726970" cy="625190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224847" y="232527"/>
            <a:ext cx="8325264" cy="983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en-US" sz="3600" b="0" i="0" u="none" strike="noStrike" cap="none" dirty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State Diagram</a:t>
            </a:r>
            <a:endParaRPr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79620EC-1151-4E1D-8623-A965DE16FB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68451" y="6488621"/>
            <a:ext cx="1142126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May 1, 2018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2736ACF1-267D-4500-BEA2-84C29C016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70838" y="6488621"/>
            <a:ext cx="6297612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ECEN 5623 | Object detection and tracking system | Vignesh, Vihanga, Vishal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BB758238-D598-4E42-9ABD-BDFFB86A6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4167" y="6488621"/>
            <a:ext cx="683339" cy="365125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1" smtClean="0">
                <a:solidFill>
                  <a:srgbClr val="002060"/>
                </a:solidFill>
              </a:rPr>
              <a:t>5</a:t>
            </a:fld>
            <a:endParaRPr lang="en-US" sz="1200" b="1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Shape 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4875" y="158325"/>
            <a:ext cx="8157035" cy="662347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224847" y="232527"/>
            <a:ext cx="8325264" cy="983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en-US" sz="3600" b="0" i="0" u="none" strike="noStrike" cap="none" dirty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Control Flow Diagram</a:t>
            </a:r>
            <a:endParaRPr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17B2508A-19A1-4D43-A2FC-799763EDBE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68451" y="6478682"/>
            <a:ext cx="1142126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May 1, 2018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5084A02-C775-4AF0-AF39-E488EBBBF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70838" y="6478682"/>
            <a:ext cx="6297612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ECEN 5623 | Object detection and tracking system | Vignesh, Vihanga, Vishal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DB8D80C5-CC56-472A-A514-AF670C80D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4167" y="6478682"/>
            <a:ext cx="683339" cy="365125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1" smtClean="0">
                <a:solidFill>
                  <a:srgbClr val="002060"/>
                </a:solidFill>
              </a:rPr>
              <a:t>6</a:t>
            </a:fld>
            <a:endParaRPr lang="en-US" sz="1200" b="1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5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224847" y="232527"/>
            <a:ext cx="8325264" cy="983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en-US" sz="3600" b="0" i="0" u="none" strike="noStrike" cap="none" dirty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Capability Requirements</a:t>
            </a:r>
            <a:endParaRPr dirty="0"/>
          </a:p>
        </p:txBody>
      </p:sp>
      <p:sp>
        <p:nvSpPr>
          <p:cNvPr id="184" name="Shape 184"/>
          <p:cNvSpPr txBox="1">
            <a:spLocks noGrp="1"/>
          </p:cNvSpPr>
          <p:nvPr>
            <p:ph idx="1"/>
          </p:nvPr>
        </p:nvSpPr>
        <p:spPr>
          <a:xfrm>
            <a:off x="375678" y="1057651"/>
            <a:ext cx="9049154" cy="5559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Char char="▶"/>
            </a:pPr>
            <a:r>
              <a:rPr lang="en-US" sz="22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The system should be able to interface successfully with the Raspberry Pi Camera and should capture still frame as well as live video feed with minimal lag.</a:t>
            </a:r>
            <a:endParaRPr dirty="0"/>
          </a:p>
          <a:p>
            <a:pPr marL="342900" marR="0" lvl="0" indent="-342900" algn="l" rtl="0">
              <a:spcBef>
                <a:spcPts val="240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Char char="▶"/>
            </a:pPr>
            <a:r>
              <a:rPr lang="en-US" sz="22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The system should be able to detect the targeted object on the basis of hue, saturation selected and threshold values set.</a:t>
            </a:r>
            <a:endParaRPr dirty="0"/>
          </a:p>
          <a:p>
            <a:pPr marL="342900" marR="0" lvl="0" indent="-342900" algn="l" rtl="0">
              <a:spcBef>
                <a:spcPts val="240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Char char="▶"/>
            </a:pPr>
            <a:r>
              <a:rPr lang="en-US" sz="22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Once detected, the system should successfully extract the detected object from its background using contour detection.</a:t>
            </a:r>
            <a:endParaRPr dirty="0"/>
          </a:p>
          <a:p>
            <a:pPr marL="342900" marR="0" lvl="0" indent="-342900" algn="l" rtl="0">
              <a:spcBef>
                <a:spcPts val="240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Char char="▶"/>
            </a:pPr>
            <a:r>
              <a:rPr lang="en-US" sz="22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Detection of targeted object is followed by accurate calculation of object’s center, its area. </a:t>
            </a:r>
            <a:endParaRPr dirty="0"/>
          </a:p>
          <a:p>
            <a:pPr marL="342900" marR="0" lvl="0" indent="-342900" algn="l" rtl="0">
              <a:spcBef>
                <a:spcPts val="240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Char char="▶"/>
            </a:pPr>
            <a:r>
              <a:rPr lang="en-US" sz="22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Using center </a:t>
            </a:r>
            <a:r>
              <a:rPr lang="en-US" sz="2200" dirty="0"/>
              <a:t>coordinates</a:t>
            </a:r>
            <a:r>
              <a:rPr lang="en-US" sz="22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, our system should map the displacement along X and Y axes to control rotations of two servo motors using PWM.</a:t>
            </a:r>
            <a:endParaRPr dirty="0"/>
          </a:p>
          <a:p>
            <a: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</a:pPr>
            <a:endParaRPr sz="18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E27FE780-965F-4779-B47B-EC10FBD7EE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68451" y="6478682"/>
            <a:ext cx="1142126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May 1, 2018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239B337-9FFC-4AB4-8B29-EF74EDA83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70838" y="6478682"/>
            <a:ext cx="6297612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ECEN 5623 | Object detection and tracking system | Vignesh, Vihanga, Vishal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347B167-05B2-4838-8972-17B1FF4D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4167" y="6478682"/>
            <a:ext cx="683339" cy="365125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1" smtClean="0">
                <a:solidFill>
                  <a:srgbClr val="002060"/>
                </a:solidFill>
              </a:rPr>
              <a:t>7</a:t>
            </a:fld>
            <a:endParaRPr lang="en-US" sz="1200" b="1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5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" grpId="0"/>
      <p:bldP spid="18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215420" y="175965"/>
            <a:ext cx="8325264" cy="710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en-US" sz="3600" b="0" i="0" u="none" strike="noStrike" cap="none" dirty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Real time Requirements</a:t>
            </a:r>
            <a:endParaRPr dirty="0"/>
          </a:p>
        </p:txBody>
      </p:sp>
      <p:sp>
        <p:nvSpPr>
          <p:cNvPr id="190" name="Shape 190"/>
          <p:cNvSpPr txBox="1">
            <a:spLocks noGrp="1"/>
          </p:cNvSpPr>
          <p:nvPr>
            <p:ph idx="1"/>
          </p:nvPr>
        </p:nvSpPr>
        <p:spPr>
          <a:xfrm>
            <a:off x="347397" y="1077012"/>
            <a:ext cx="9049200" cy="55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Char char="▶"/>
            </a:pPr>
            <a:r>
              <a:rPr lang="en-US" sz="22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With a capture rate averaging over 5 frames per second, our system meets the deadline requirements of standard video surveillance applications.</a:t>
            </a:r>
            <a:endParaRPr dirty="0"/>
          </a:p>
          <a:p>
            <a:pPr marL="342900" marR="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Char char="▶"/>
            </a:pPr>
            <a:r>
              <a:rPr lang="en-US" sz="22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Detect objects with speed in range of 1.3 to 1.6 m/s</a:t>
            </a:r>
            <a:endParaRPr dirty="0"/>
          </a:p>
          <a:p>
            <a:pPr marL="342900" marR="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Char char="▶"/>
            </a:pPr>
            <a:r>
              <a:rPr lang="en-US" sz="22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SCHED_FIFO scheduling of tasks and binary semaphores for synchronization</a:t>
            </a:r>
            <a:endParaRPr dirty="0"/>
          </a:p>
          <a:p>
            <a:pPr marL="342900" marR="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Char char="▶"/>
            </a:pPr>
            <a:r>
              <a:rPr lang="en-US" sz="22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Camera capture service to take camera feed as input, apply pre processing filters and display threshold output within 185 </a:t>
            </a:r>
            <a:r>
              <a:rPr lang="en-US" sz="2200" b="0" i="0" u="none" strike="noStrike" cap="none" dirty="0" err="1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msecs</a:t>
            </a:r>
            <a:endParaRPr sz="22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Char char="▶"/>
            </a:pPr>
            <a:r>
              <a:rPr lang="en-US" sz="22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Service for object detection, usage of Kalman Filter to track object based on the co-ordinates of its centroid within 10 </a:t>
            </a:r>
            <a:r>
              <a:rPr lang="en-US" sz="2200" b="0" i="0" u="none" strike="noStrike" cap="none" dirty="0" err="1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msecs</a:t>
            </a:r>
            <a:endParaRPr sz="22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Char char="▶"/>
            </a:pPr>
            <a:r>
              <a:rPr lang="en-US" sz="22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Motor actuation service controls two servo motors to produce pan and tilt movements, keeps targeted object within camera’s field of vision within 20 </a:t>
            </a:r>
            <a:r>
              <a:rPr lang="en-US" sz="2200" b="0" i="0" u="none" strike="noStrike" cap="none" dirty="0" err="1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msecs</a:t>
            </a:r>
            <a:endParaRPr sz="22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23114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None/>
            </a:pPr>
            <a:endParaRPr sz="22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</a:pPr>
            <a:endParaRPr sz="18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40E0F35A-981C-48C9-A0C5-0D347A6F94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68451" y="6478682"/>
            <a:ext cx="1142126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May 1, 2018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29AEAE6-AF05-4323-8D1D-848CD8E33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70838" y="6478682"/>
            <a:ext cx="6297612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ECEN 5623 | Object detection and tracking system | Vignesh, Vihanga, Vishal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A419441B-CDAB-40CA-A1B8-DA1544837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4167" y="6478682"/>
            <a:ext cx="683339" cy="365125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1" smtClean="0">
                <a:solidFill>
                  <a:srgbClr val="002060"/>
                </a:solidFill>
              </a:rPr>
              <a:t>8</a:t>
            </a:fld>
            <a:endParaRPr lang="en-US" sz="1200" b="1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" grpId="0"/>
      <p:bldP spid="19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215420" y="175965"/>
            <a:ext cx="8325264" cy="710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en-US" sz="3600" b="0" i="0" u="none" strike="noStrike" cap="none" dirty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Worst Case Execution Time</a:t>
            </a:r>
            <a:endParaRPr dirty="0"/>
          </a:p>
        </p:txBody>
      </p:sp>
      <p:sp>
        <p:nvSpPr>
          <p:cNvPr id="196" name="Shape 196"/>
          <p:cNvSpPr txBox="1">
            <a:spLocks noGrp="1"/>
          </p:cNvSpPr>
          <p:nvPr>
            <p:ph idx="1"/>
          </p:nvPr>
        </p:nvSpPr>
        <p:spPr>
          <a:xfrm>
            <a:off x="347400" y="1077000"/>
            <a:ext cx="9008700" cy="54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Char char="▶"/>
            </a:pPr>
            <a:r>
              <a:rPr lang="en-US" sz="2200" dirty="0"/>
              <a:t>For our system is soft real time we calculated ACET and WCET for each service</a:t>
            </a:r>
            <a:endParaRPr sz="2200" dirty="0"/>
          </a:p>
          <a:p>
            <a:pPr marL="342900" marR="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Char char="▶"/>
            </a:pPr>
            <a:r>
              <a:rPr lang="en-US" sz="2200" dirty="0"/>
              <a:t>Per our analysis for 100 frames using ACET, only 2 out of 100 frames were found to miss deadline</a:t>
            </a:r>
            <a:endParaRPr sz="2200" dirty="0"/>
          </a:p>
          <a:p>
            <a:pPr marL="342900" marR="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Char char="▶"/>
            </a:pPr>
            <a:r>
              <a:rPr lang="en-US" sz="2200" dirty="0"/>
              <a:t>Thus, we considered ACET as our completion time (Ci) for each service. Ci for our three services is 177 </a:t>
            </a:r>
            <a:r>
              <a:rPr lang="en-US" sz="2200" dirty="0" err="1"/>
              <a:t>ms</a:t>
            </a:r>
            <a:r>
              <a:rPr lang="en-US" sz="2200" dirty="0"/>
              <a:t>, 7 </a:t>
            </a:r>
            <a:r>
              <a:rPr lang="en-US" sz="2200" dirty="0" err="1"/>
              <a:t>ms</a:t>
            </a:r>
            <a:r>
              <a:rPr lang="en-US" sz="2200" dirty="0"/>
              <a:t>, 18 </a:t>
            </a:r>
            <a:r>
              <a:rPr lang="en-US" sz="2200" dirty="0" err="1"/>
              <a:t>ms</a:t>
            </a:r>
            <a:endParaRPr sz="2200" dirty="0"/>
          </a:p>
          <a:p>
            <a:pPr marL="342900" marR="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Char char="▶"/>
            </a:pPr>
            <a:r>
              <a:rPr lang="en-US" sz="2200" dirty="0"/>
              <a:t>Considering margins for each service, we arrived at deadlines of 185 </a:t>
            </a:r>
            <a:r>
              <a:rPr lang="en-US" sz="2200" dirty="0" err="1"/>
              <a:t>ms</a:t>
            </a:r>
            <a:r>
              <a:rPr lang="en-US" sz="2200" dirty="0"/>
              <a:t>, 10 </a:t>
            </a:r>
            <a:r>
              <a:rPr lang="en-US" sz="2200" dirty="0" err="1"/>
              <a:t>ms</a:t>
            </a:r>
            <a:r>
              <a:rPr lang="en-US" sz="2200" dirty="0"/>
              <a:t>, and 20 </a:t>
            </a:r>
            <a:r>
              <a:rPr lang="en-US" sz="2200" dirty="0" err="1"/>
              <a:t>ms</a:t>
            </a:r>
            <a:r>
              <a:rPr lang="en-US" sz="2200" dirty="0"/>
              <a:t> (total margin 6 %) and total frame execution time of 215 </a:t>
            </a:r>
            <a:r>
              <a:rPr lang="en-US" sz="2200" dirty="0" err="1"/>
              <a:t>ms</a:t>
            </a:r>
            <a:endParaRPr sz="2200" dirty="0"/>
          </a:p>
          <a:p>
            <a:pPr marL="342900" marR="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Char char="▶"/>
            </a:pPr>
            <a:r>
              <a:rPr lang="en-US" sz="2200" dirty="0"/>
              <a:t>Achieved frame rate of 5 frames per second which meets soft real time deadlines observed in video surveillance applications</a:t>
            </a:r>
            <a:endParaRPr sz="2200" dirty="0"/>
          </a:p>
          <a:p>
            <a:pPr marL="342900" marR="0" lvl="0" indent="-23114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None/>
            </a:pPr>
            <a:endParaRPr sz="22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</a:pPr>
            <a:endParaRPr sz="18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656E3785-BCDB-4378-BB20-1D5B902DBC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68451" y="6478682"/>
            <a:ext cx="1142126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May 1, 2018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60E542D4-76F4-4395-893F-11484AF65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70838" y="6478682"/>
            <a:ext cx="6297612" cy="365125"/>
          </a:xfrm>
        </p:spPr>
        <p:txBody>
          <a:bodyPr/>
          <a:lstStyle/>
          <a:p>
            <a:r>
              <a:rPr lang="en-US" sz="1200" b="1" dirty="0">
                <a:solidFill>
                  <a:srgbClr val="002060"/>
                </a:solidFill>
              </a:rPr>
              <a:t>ECEN 5623 | Object detection and tracking system | Vignesh, Vihanga, Vishal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83E2D45F-4B29-47F6-A1A7-4CEECA282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4167" y="6478682"/>
            <a:ext cx="683339" cy="365125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1" smtClean="0">
                <a:solidFill>
                  <a:srgbClr val="002060"/>
                </a:solidFill>
              </a:rPr>
              <a:t>9</a:t>
            </a:fld>
            <a:endParaRPr lang="en-US" sz="1200" b="1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5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" grpId="0"/>
      <p:bldP spid="196" grpId="0"/>
    </p:bldLst>
  </p:timing>
</p:sld>
</file>

<file path=ppt/theme/theme1.xml><?xml version="1.0" encoding="utf-8"?>
<a:theme xmlns:a="http://schemas.openxmlformats.org/drawingml/2006/main" name="Facet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526</TotalTime>
  <Words>1107</Words>
  <Application>Microsoft Office PowerPoint</Application>
  <PresentationFormat>Widescreen</PresentationFormat>
  <Paragraphs>145</Paragraphs>
  <Slides>20</Slides>
  <Notes>20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Noto Sans Symbols</vt:lpstr>
      <vt:lpstr>Trebuchet MS</vt:lpstr>
      <vt:lpstr>Wingdings 3</vt:lpstr>
      <vt:lpstr>Facet</vt:lpstr>
      <vt:lpstr>Object Detection And Tracking</vt:lpstr>
      <vt:lpstr>Presentation Roadmap</vt:lpstr>
      <vt:lpstr>Introduction</vt:lpstr>
      <vt:lpstr>Block Diagram</vt:lpstr>
      <vt:lpstr>State Diagram</vt:lpstr>
      <vt:lpstr>Control Flow Diagram</vt:lpstr>
      <vt:lpstr>Capability Requirements</vt:lpstr>
      <vt:lpstr>Real time Requirements</vt:lpstr>
      <vt:lpstr>Worst Case Execution Time</vt:lpstr>
      <vt:lpstr>Feasibility Analysis</vt:lpstr>
      <vt:lpstr>Feasibility Analysis</vt:lpstr>
      <vt:lpstr>Feasibility Analysis</vt:lpstr>
      <vt:lpstr>Proof-of-concept</vt:lpstr>
      <vt:lpstr>Proof-of-concept:   Prototype implementation</vt:lpstr>
      <vt:lpstr>Proof-of-concept:   Prototype implementation</vt:lpstr>
      <vt:lpstr>Proof-of-concept: Time Stamp tracing</vt:lpstr>
      <vt:lpstr>Verification Plan </vt:lpstr>
      <vt:lpstr>Challenges Faced</vt:lpstr>
      <vt:lpstr>Demo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Detection And Tracking  (Proof of concept)</dc:title>
  <cp:lastModifiedBy>Vihanga Mahendra Bare</cp:lastModifiedBy>
  <cp:revision>53</cp:revision>
  <dcterms:modified xsi:type="dcterms:W3CDTF">2018-05-01T20:42:36Z</dcterms:modified>
</cp:coreProperties>
</file>